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2" r:id="rId6"/>
    <p:sldId id="266" r:id="rId7"/>
    <p:sldId id="267" r:id="rId8"/>
    <p:sldId id="268" r:id="rId9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F7DD4-8D7F-421C-B231-602EA1E0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9B7682-F38F-40CF-9447-0FF86889C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CF9918-BAF7-4608-847A-A07CCA6F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52199C-755B-45C6-B840-06EB54CB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167D9C-0851-47B8-B6BF-DF23C96F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95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2AC58-5A9E-415F-B8FF-9EDD63A1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B77D76-2076-4829-BB0A-66D6A1187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5DDA2E-D928-4CB7-9C44-2603EB6E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5F97ED-7AD8-43D4-B235-045ECA23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9C11C6-BCD4-46F8-B46C-DB528E94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51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3C3BDF-F6A2-43FA-94A6-D8E981002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58529C-264B-4D4F-9ABF-887E715EB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C20BCF-E6D6-4E26-A76A-E6D8DCB9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047A68-CF1B-4DCA-BD6D-0A658478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5A094C-08F1-46E6-8BC6-1EFDEB10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29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4CBA7-0AA5-4CAE-90DE-E5FB046F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613814-36E2-4C95-BE49-B6E96F51C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F0F504-2C8E-4301-879D-23551E92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49DDCD-7846-4D43-A8CD-7A2AD6CE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A856B4-45D9-4E75-9DD9-6DC5178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32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4CCD8-9B66-42B3-804E-5A059D30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FDCB6F-818A-43E2-86E3-C0412B05D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1406F0-24EB-46A8-931D-CAC4A13C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E62E45-5B06-4982-B4E8-E47666DC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9BB9ED-3EDD-4C0C-9926-599D5ED7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74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66F59-89C8-46C4-8F45-822B5DA6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C77E49-D42C-4B67-91D1-8B8CE4B2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A2D9F3-B4D1-4A10-8540-0F742AC1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29CABB-3AF3-46C0-809E-3FA961BA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F60D04-6EA4-4D1F-876B-2DF247BB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BF3254-BAF7-48FA-A297-B46DF068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12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A54C0-DC16-4C20-9994-7D1B8F0D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89552-A468-48A1-A7F1-FC0DC925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CFBE9F-52C7-4C8C-84C3-86C039EC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28C44-74F1-45CD-9E75-7F63D5B48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499D78-645A-4DFA-BC79-E2A999F48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FD9617-58FE-4EDC-960D-BC420D9F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08187DD-1A65-4CAA-82B2-F1A4C49C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AC3938-5180-40E7-A95B-2590DA99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66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88C73-8B29-4937-A7DB-DE15A896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1B505B-037F-47F3-B51E-2A6576A1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7E6C33-D1E4-4679-92E8-94FEC465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40CE94-CC8A-4A21-9B57-5E00B546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45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8A77FB-57EA-45FF-A1BB-5A9A0EB1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026267-F199-47C4-AF3C-3306E5C8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7F1CFD-755D-4311-BDAE-C41505FE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04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83B9E-37DF-4C91-87CF-88726095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87905C-5D9C-4F4C-8B11-9A43BD35F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0D74C1-5073-4949-BE68-71D744C6C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C4DD3A-B1DF-4F57-8A05-E734C83E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D88850-FBB6-4426-8906-55580D06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791E10-AEB6-46E0-BDB5-16DB57BF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6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D1043-367C-4F75-B329-463485C1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C75914-3209-473B-B2C2-E850B2CFE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24FA39-BA85-47DB-B643-6FD5C8F6D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2EBC4A-2D6A-4BAD-A93C-D39338F8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E4BC22-DECA-4AF9-9E0D-478D15B0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987DA5-6EDB-410F-9E75-538AE9AC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03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ED2B4F-5953-4919-B51D-30CEB4E5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E8109C-5313-433B-B9F6-3C01FE973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0561DE-5269-46E4-854E-61B1E838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5412-B49C-49AF-B174-EE918C9AF80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F335-234C-4AC1-BE75-8C6B2D03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801E29-01C4-42A4-ACDD-B089F6EC9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4291-CE8B-4D26-AB06-271836465C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3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371DA88-3F06-4526-9346-8C9D53B52563}"/>
              </a:ext>
            </a:extLst>
          </p:cNvPr>
          <p:cNvGrpSpPr/>
          <p:nvPr/>
        </p:nvGrpSpPr>
        <p:grpSpPr>
          <a:xfrm>
            <a:off x="1988599" y="198569"/>
            <a:ext cx="8689068" cy="6232588"/>
            <a:chOff x="2957689" y="814077"/>
            <a:chExt cx="7668916" cy="5678846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7F8A9D7-AC93-41FA-B420-B77719E18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>
              <a:off x="2957689" y="814077"/>
              <a:ext cx="3561588" cy="2689318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4ED1AFA-D17A-4ACB-8F59-654B38E914F1}"/>
                </a:ext>
              </a:extLst>
            </p:cNvPr>
            <p:cNvSpPr/>
            <p:nvPr/>
          </p:nvSpPr>
          <p:spPr>
            <a:xfrm>
              <a:off x="2957689" y="3650754"/>
              <a:ext cx="3826934" cy="284053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7CDEA40-89BE-43A6-B506-F3EFADDD48EE}"/>
                </a:ext>
              </a:extLst>
            </p:cNvPr>
            <p:cNvSpPr/>
            <p:nvPr/>
          </p:nvSpPr>
          <p:spPr>
            <a:xfrm>
              <a:off x="6701803" y="3512479"/>
              <a:ext cx="3924802" cy="29804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B664117-4029-48EC-9B16-E5813A51189A}"/>
                </a:ext>
              </a:extLst>
            </p:cNvPr>
            <p:cNvSpPr/>
            <p:nvPr/>
          </p:nvSpPr>
          <p:spPr>
            <a:xfrm>
              <a:off x="2957689" y="3428562"/>
              <a:ext cx="7666808" cy="39528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1B38275-7CA9-4871-94D3-5D694EA18929}"/>
                </a:ext>
              </a:extLst>
            </p:cNvPr>
            <p:cNvSpPr/>
            <p:nvPr/>
          </p:nvSpPr>
          <p:spPr>
            <a:xfrm>
              <a:off x="7205834" y="3325699"/>
              <a:ext cx="2822053" cy="420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de-DE" sz="1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12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05.-06.März 2026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52DF06A-3A33-4422-8686-E6659298A1F6}"/>
                </a:ext>
              </a:extLst>
            </p:cNvPr>
            <p:cNvSpPr/>
            <p:nvPr/>
          </p:nvSpPr>
          <p:spPr>
            <a:xfrm>
              <a:off x="7517740" y="4145202"/>
              <a:ext cx="2481703" cy="9254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WESTFÄLISCHE </a:t>
              </a:r>
              <a:b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DACHTAGE </a:t>
              </a:r>
              <a:b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E64C293-8147-4205-8683-F7DBFC9076CB}"/>
                </a:ext>
              </a:extLst>
            </p:cNvPr>
            <p:cNvSpPr txBox="1"/>
            <p:nvPr/>
          </p:nvSpPr>
          <p:spPr>
            <a:xfrm>
              <a:off x="3246664" y="3517194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DACH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27A4A1A-5BBF-4CCC-9A31-948C29B66842}"/>
                </a:ext>
              </a:extLst>
            </p:cNvPr>
            <p:cNvSpPr txBox="1"/>
            <p:nvPr/>
          </p:nvSpPr>
          <p:spPr>
            <a:xfrm>
              <a:off x="4257662" y="3512271"/>
              <a:ext cx="653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WAND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4B5158C-B273-4113-A982-5D3721E942CB}"/>
                </a:ext>
              </a:extLst>
            </p:cNvPr>
            <p:cNvSpPr txBox="1"/>
            <p:nvPr/>
          </p:nvSpPr>
          <p:spPr>
            <a:xfrm>
              <a:off x="5239024" y="3510457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ABDICHTUNG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1054BDE-2253-435A-9225-1D8393A024F2}"/>
                </a:ext>
              </a:extLst>
            </p:cNvPr>
            <p:cNvSpPr/>
            <p:nvPr/>
          </p:nvSpPr>
          <p:spPr>
            <a:xfrm>
              <a:off x="4021923" y="3625142"/>
              <a:ext cx="50013" cy="63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51E8E7E-AC20-45DF-8E6B-2A4106E643C4}"/>
                </a:ext>
              </a:extLst>
            </p:cNvPr>
            <p:cNvSpPr/>
            <p:nvPr/>
          </p:nvSpPr>
          <p:spPr>
            <a:xfrm>
              <a:off x="5007775" y="3625140"/>
              <a:ext cx="50013" cy="63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03351BB7-DE92-4AEF-BC33-85D6653C9F85}"/>
                </a:ext>
              </a:extLst>
            </p:cNvPr>
            <p:cNvSpPr txBox="1"/>
            <p:nvPr/>
          </p:nvSpPr>
          <p:spPr>
            <a:xfrm>
              <a:off x="3501374" y="4692471"/>
              <a:ext cx="2739564" cy="109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Gesellschaft zur Förderung</a:t>
              </a:r>
            </a:p>
            <a:p>
              <a:pPr algn="ctr"/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des westfälischen Dachdeckerhandwerks mbH</a:t>
              </a:r>
            </a:p>
            <a:p>
              <a:pPr algn="ctr"/>
              <a:endParaRPr lang="de-DE" sz="12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r>
                <a:rPr lang="de-DE" sz="1200" dirty="0" err="1">
                  <a:solidFill>
                    <a:schemeClr val="bg1">
                      <a:lumMod val="95000"/>
                    </a:schemeClr>
                  </a:solidFill>
                </a:rPr>
                <a:t>Böttenbergstraße</a:t>
              </a:r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 20   59889 Eslohe</a:t>
              </a:r>
            </a:p>
            <a:p>
              <a:pPr algn="ctr"/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Tel: 02973/9709-0 Fax: 02973/9709-44</a:t>
              </a:r>
            </a:p>
            <a:p>
              <a:pPr algn="ctr"/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www.gfw-dach.de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8BBB109-C066-477E-9143-2178B8987FCC}"/>
                </a:ext>
              </a:extLst>
            </p:cNvPr>
            <p:cNvSpPr/>
            <p:nvPr/>
          </p:nvSpPr>
          <p:spPr>
            <a:xfrm>
              <a:off x="3120241" y="1105655"/>
              <a:ext cx="3375024" cy="2362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650" dirty="0"/>
                <a:t>                                                            </a:t>
              </a:r>
            </a:p>
            <a:p>
              <a:endParaRPr lang="de-DE" sz="650" dirty="0"/>
            </a:p>
            <a:p>
              <a:endParaRPr lang="de-DE" sz="650" dirty="0"/>
            </a:p>
            <a:p>
              <a:r>
                <a:rPr lang="de-DE" sz="2000" dirty="0"/>
                <a:t>Save The Date</a:t>
              </a:r>
            </a:p>
            <a:p>
              <a:r>
                <a:rPr lang="de-DE" sz="2000" dirty="0"/>
                <a:t>Neue Regeln</a:t>
              </a:r>
            </a:p>
            <a:p>
              <a:r>
                <a:rPr lang="de-DE" sz="2000" dirty="0"/>
                <a:t>Grüne Dächer und</a:t>
              </a:r>
            </a:p>
            <a:p>
              <a:r>
                <a:rPr lang="de-DE" sz="2000"/>
                <a:t>Fassaden</a:t>
              </a:r>
              <a:endParaRPr lang="de-DE" sz="2000" dirty="0"/>
            </a:p>
            <a:p>
              <a:endParaRPr lang="de-DE" sz="650" dirty="0"/>
            </a:p>
            <a:p>
              <a:endParaRPr lang="de-DE" sz="650" dirty="0"/>
            </a:p>
            <a:p>
              <a:endParaRPr lang="de-DE" sz="900" dirty="0"/>
            </a:p>
            <a:p>
              <a:r>
                <a:rPr lang="de-DE" sz="900" dirty="0"/>
                <a:t>GFW-Dach mbH</a:t>
              </a:r>
            </a:p>
            <a:p>
              <a:r>
                <a:rPr lang="de-DE" sz="800" dirty="0" err="1"/>
                <a:t>Böttenbergstraße</a:t>
              </a:r>
              <a:r>
                <a:rPr lang="de-DE" sz="800" dirty="0"/>
                <a:t> 20</a:t>
              </a:r>
            </a:p>
            <a:p>
              <a:r>
                <a:rPr lang="de-DE" sz="800" dirty="0"/>
                <a:t>59889 Eslohe</a:t>
              </a:r>
            </a:p>
            <a:p>
              <a:endParaRPr lang="de-DE" sz="800" dirty="0"/>
            </a:p>
            <a:p>
              <a:r>
                <a:rPr lang="de-DE" sz="800" dirty="0"/>
                <a:t>Online: info@dachdeckerschule.de oder Fax: 02973 / 970944 </a:t>
              </a:r>
            </a:p>
          </p:txBody>
        </p: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976CD05A-7F03-45B2-99D8-D79E3ACC7B06}"/>
                </a:ext>
              </a:extLst>
            </p:cNvPr>
            <p:cNvGrpSpPr/>
            <p:nvPr/>
          </p:nvGrpSpPr>
          <p:grpSpPr>
            <a:xfrm>
              <a:off x="4567923" y="4093983"/>
              <a:ext cx="671101" cy="560882"/>
              <a:chOff x="1694083" y="1481135"/>
              <a:chExt cx="3468467" cy="3000377"/>
            </a:xfrm>
          </p:grpSpPr>
          <p:sp>
            <p:nvSpPr>
              <p:cNvPr id="29" name="Gleichschenkliges Dreieck 28">
                <a:extLst>
                  <a:ext uri="{FF2B5EF4-FFF2-40B4-BE49-F238E27FC236}">
                    <a16:creationId xmlns:a16="http://schemas.microsoft.com/office/drawing/2014/main" id="{27FC1F8D-DE4A-4238-9200-BD878B3EDC43}"/>
                  </a:ext>
                </a:extLst>
              </p:cNvPr>
              <p:cNvSpPr/>
              <p:nvPr/>
            </p:nvSpPr>
            <p:spPr>
              <a:xfrm>
                <a:off x="1971676" y="1743076"/>
                <a:ext cx="2895600" cy="2447924"/>
              </a:xfrm>
              <a:prstGeom prst="triangle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A89D5214-1B34-4C79-AB5E-CECE053BE502}"/>
                  </a:ext>
                </a:extLst>
              </p:cNvPr>
              <p:cNvSpPr/>
              <p:nvPr/>
            </p:nvSpPr>
            <p:spPr>
              <a:xfrm>
                <a:off x="1704976" y="1485900"/>
                <a:ext cx="2428876" cy="142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328FBA42-31C6-42C6-8F77-4DF397182E48}"/>
                  </a:ext>
                </a:extLst>
              </p:cNvPr>
              <p:cNvSpPr/>
              <p:nvPr/>
            </p:nvSpPr>
            <p:spPr>
              <a:xfrm>
                <a:off x="1704976" y="4338637"/>
                <a:ext cx="3457574" cy="142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9E53F7E0-5F34-4CA8-AAD2-2ECC8A697110}"/>
                  </a:ext>
                </a:extLst>
              </p:cNvPr>
              <p:cNvSpPr/>
              <p:nvPr/>
            </p:nvSpPr>
            <p:spPr>
              <a:xfrm rot="16200000">
                <a:off x="708929" y="2471053"/>
                <a:ext cx="2114551" cy="1442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20BD6023-8110-4595-B986-8864F82C13B9}"/>
                  </a:ext>
                </a:extLst>
              </p:cNvPr>
              <p:cNvSpPr/>
              <p:nvPr/>
            </p:nvSpPr>
            <p:spPr>
              <a:xfrm rot="16200000">
                <a:off x="3609291" y="2923490"/>
                <a:ext cx="2990852" cy="1156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2D8F488E-5076-44C4-9895-37B36F9CDD15}"/>
                  </a:ext>
                </a:extLst>
              </p:cNvPr>
              <p:cNvSpPr/>
              <p:nvPr/>
            </p:nvSpPr>
            <p:spPr>
              <a:xfrm>
                <a:off x="4311761" y="1481135"/>
                <a:ext cx="850789" cy="147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1196DEB8-2900-454A-86D3-6B5430E6E3EA}"/>
                  </a:ext>
                </a:extLst>
              </p:cNvPr>
              <p:cNvSpPr/>
              <p:nvPr/>
            </p:nvSpPr>
            <p:spPr>
              <a:xfrm rot="5400000">
                <a:off x="1430244" y="3965758"/>
                <a:ext cx="693705" cy="1442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D72EEEB-53A3-4EDC-BAE7-434CFD39979E}"/>
                </a:ext>
              </a:extLst>
            </p:cNvPr>
            <p:cNvGrpSpPr/>
            <p:nvPr/>
          </p:nvGrpSpPr>
          <p:grpSpPr>
            <a:xfrm>
              <a:off x="9647458" y="5641675"/>
              <a:ext cx="879703" cy="778334"/>
              <a:chOff x="1694083" y="1481135"/>
              <a:chExt cx="3468467" cy="3000377"/>
            </a:xfrm>
          </p:grpSpPr>
          <p:sp>
            <p:nvSpPr>
              <p:cNvPr id="37" name="Gleichschenkliges Dreieck 36">
                <a:extLst>
                  <a:ext uri="{FF2B5EF4-FFF2-40B4-BE49-F238E27FC236}">
                    <a16:creationId xmlns:a16="http://schemas.microsoft.com/office/drawing/2014/main" id="{D82B3D2D-002F-47C8-984E-495E44F28748}"/>
                  </a:ext>
                </a:extLst>
              </p:cNvPr>
              <p:cNvSpPr/>
              <p:nvPr/>
            </p:nvSpPr>
            <p:spPr>
              <a:xfrm>
                <a:off x="1971676" y="1743076"/>
                <a:ext cx="2895600" cy="2447924"/>
              </a:xfrm>
              <a:prstGeom prst="triangle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688ADCEC-3041-4BB7-8624-6A4EC79B96FE}"/>
                  </a:ext>
                </a:extLst>
              </p:cNvPr>
              <p:cNvSpPr/>
              <p:nvPr/>
            </p:nvSpPr>
            <p:spPr>
              <a:xfrm>
                <a:off x="1704976" y="1485900"/>
                <a:ext cx="2428876" cy="142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3AA119AB-9E1B-482E-98F6-AAE2A6202B4B}"/>
                  </a:ext>
                </a:extLst>
              </p:cNvPr>
              <p:cNvSpPr/>
              <p:nvPr/>
            </p:nvSpPr>
            <p:spPr>
              <a:xfrm>
                <a:off x="1704976" y="4338637"/>
                <a:ext cx="3457574" cy="142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A8D6B816-382F-433C-94EB-3085F2B1F22E}"/>
                  </a:ext>
                </a:extLst>
              </p:cNvPr>
              <p:cNvSpPr/>
              <p:nvPr/>
            </p:nvSpPr>
            <p:spPr>
              <a:xfrm rot="16200000">
                <a:off x="708929" y="2471053"/>
                <a:ext cx="2114551" cy="1442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E7E542ED-9E76-4062-8856-611D75B798B7}"/>
                  </a:ext>
                </a:extLst>
              </p:cNvPr>
              <p:cNvSpPr/>
              <p:nvPr/>
            </p:nvSpPr>
            <p:spPr>
              <a:xfrm rot="16200000">
                <a:off x="3609291" y="2923490"/>
                <a:ext cx="2990852" cy="1156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299AA22B-4A2E-4103-8A2F-893B534BBA00}"/>
                  </a:ext>
                </a:extLst>
              </p:cNvPr>
              <p:cNvSpPr/>
              <p:nvPr/>
            </p:nvSpPr>
            <p:spPr>
              <a:xfrm>
                <a:off x="4311761" y="1481135"/>
                <a:ext cx="850789" cy="147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75428F21-2939-4305-B0AD-CAB941D84F14}"/>
                  </a:ext>
                </a:extLst>
              </p:cNvPr>
              <p:cNvSpPr/>
              <p:nvPr/>
            </p:nvSpPr>
            <p:spPr>
              <a:xfrm rot="5400000">
                <a:off x="1430244" y="3965758"/>
                <a:ext cx="693705" cy="1442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5" name="Grafik 4" descr="Ein Bild, das Fenster, Gebäude, Fassade, draußen enthält.&#10;&#10;KI-generierte Inhalte können fehlerhaft sein.">
            <a:extLst>
              <a:ext uri="{FF2B5EF4-FFF2-40B4-BE49-F238E27FC236}">
                <a16:creationId xmlns:a16="http://schemas.microsoft.com/office/drawing/2014/main" id="{12269228-9C3F-20CE-FAB0-8E0CFB12B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569"/>
            <a:ext cx="4579311" cy="28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2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371DA88-3F06-4526-9346-8C9D53B52563}"/>
              </a:ext>
            </a:extLst>
          </p:cNvPr>
          <p:cNvGrpSpPr/>
          <p:nvPr/>
        </p:nvGrpSpPr>
        <p:grpSpPr>
          <a:xfrm>
            <a:off x="2013527" y="313867"/>
            <a:ext cx="8598030" cy="6177421"/>
            <a:chOff x="2944749" y="862708"/>
            <a:chExt cx="7666808" cy="5628580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7F8A9D7-AC93-41FA-B420-B77719E18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H="1">
              <a:off x="2956267" y="862708"/>
              <a:ext cx="3826934" cy="2715262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4ED1AFA-D17A-4ACB-8F59-654B38E914F1}"/>
                </a:ext>
              </a:extLst>
            </p:cNvPr>
            <p:cNvSpPr/>
            <p:nvPr/>
          </p:nvSpPr>
          <p:spPr>
            <a:xfrm>
              <a:off x="2957689" y="3800298"/>
              <a:ext cx="3826934" cy="269099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7CDEA40-89BE-43A6-B506-F3EFADDD48EE}"/>
                </a:ext>
              </a:extLst>
            </p:cNvPr>
            <p:cNvSpPr/>
            <p:nvPr/>
          </p:nvSpPr>
          <p:spPr>
            <a:xfrm>
              <a:off x="6783201" y="3510844"/>
              <a:ext cx="3828355" cy="29804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B664117-4029-48EC-9B16-E5813A51189A}"/>
                </a:ext>
              </a:extLst>
            </p:cNvPr>
            <p:cNvSpPr/>
            <p:nvPr/>
          </p:nvSpPr>
          <p:spPr>
            <a:xfrm>
              <a:off x="2944749" y="3517194"/>
              <a:ext cx="7666808" cy="32189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1B38275-7CA9-4871-94D3-5D694EA18929}"/>
                </a:ext>
              </a:extLst>
            </p:cNvPr>
            <p:cNvSpPr/>
            <p:nvPr/>
          </p:nvSpPr>
          <p:spPr>
            <a:xfrm>
              <a:off x="7862225" y="3518872"/>
              <a:ext cx="1792738" cy="252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05.-06.März 2026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52DF06A-3A33-4422-8686-E6659298A1F6}"/>
                </a:ext>
              </a:extLst>
            </p:cNvPr>
            <p:cNvSpPr/>
            <p:nvPr/>
          </p:nvSpPr>
          <p:spPr>
            <a:xfrm>
              <a:off x="7517740" y="4300712"/>
              <a:ext cx="2508762" cy="925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WESTFÄLISCHE </a:t>
              </a:r>
              <a:b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DACHTAGE </a:t>
              </a:r>
              <a:b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000" b="1" spc="3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E64C293-8147-4205-8683-F7DBFC9076CB}"/>
                </a:ext>
              </a:extLst>
            </p:cNvPr>
            <p:cNvSpPr txBox="1"/>
            <p:nvPr/>
          </p:nvSpPr>
          <p:spPr>
            <a:xfrm>
              <a:off x="3246664" y="3517194"/>
              <a:ext cx="6270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DACH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27A4A1A-5BBF-4CCC-9A31-948C29B66842}"/>
                </a:ext>
              </a:extLst>
            </p:cNvPr>
            <p:cNvSpPr txBox="1"/>
            <p:nvPr/>
          </p:nvSpPr>
          <p:spPr>
            <a:xfrm>
              <a:off x="4257662" y="3512271"/>
              <a:ext cx="653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WAND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4B5158C-B273-4113-A982-5D3721E942CB}"/>
                </a:ext>
              </a:extLst>
            </p:cNvPr>
            <p:cNvSpPr txBox="1"/>
            <p:nvPr/>
          </p:nvSpPr>
          <p:spPr>
            <a:xfrm>
              <a:off x="5239024" y="3510457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ABDICHTUNG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1054BDE-2253-435A-9225-1D8393A024F2}"/>
                </a:ext>
              </a:extLst>
            </p:cNvPr>
            <p:cNvSpPr/>
            <p:nvPr/>
          </p:nvSpPr>
          <p:spPr>
            <a:xfrm>
              <a:off x="4021923" y="3625142"/>
              <a:ext cx="50013" cy="63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51E8E7E-AC20-45DF-8E6B-2A4106E643C4}"/>
                </a:ext>
              </a:extLst>
            </p:cNvPr>
            <p:cNvSpPr/>
            <p:nvPr/>
          </p:nvSpPr>
          <p:spPr>
            <a:xfrm>
              <a:off x="5007775" y="3625140"/>
              <a:ext cx="50013" cy="63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03351BB7-DE92-4AEF-BC33-85D6653C9F85}"/>
                </a:ext>
              </a:extLst>
            </p:cNvPr>
            <p:cNvSpPr txBox="1"/>
            <p:nvPr/>
          </p:nvSpPr>
          <p:spPr>
            <a:xfrm>
              <a:off x="3501374" y="4822885"/>
              <a:ext cx="2699616" cy="1261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Gesellschaft zur Förderung</a:t>
              </a:r>
            </a:p>
            <a:p>
              <a:pPr algn="ctr"/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des westfälischen Dachdeckerhandwerks mbH</a:t>
              </a:r>
            </a:p>
            <a:p>
              <a:pPr algn="ctr"/>
              <a:endParaRPr lang="de-DE" sz="12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r>
                <a:rPr lang="de-DE" sz="1200" dirty="0" err="1">
                  <a:solidFill>
                    <a:schemeClr val="bg1">
                      <a:lumMod val="95000"/>
                    </a:schemeClr>
                  </a:solidFill>
                </a:rPr>
                <a:t>Böttenbergstraße</a:t>
              </a:r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 20   59889 Eslohe</a:t>
              </a:r>
            </a:p>
            <a:p>
              <a:pPr algn="ctr"/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Tel: 02973/9709-0 Fax: 02973/9709-44</a:t>
              </a:r>
            </a:p>
            <a:p>
              <a:pPr algn="ctr"/>
              <a:r>
                <a:rPr lang="de-DE" sz="1200" dirty="0">
                  <a:solidFill>
                    <a:schemeClr val="bg1">
                      <a:lumMod val="95000"/>
                    </a:schemeClr>
                  </a:solidFill>
                </a:rPr>
                <a:t>www.gfw-dach.de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8BBB109-C066-477E-9143-2178B8987FCC}"/>
                </a:ext>
              </a:extLst>
            </p:cNvPr>
            <p:cNvSpPr/>
            <p:nvPr/>
          </p:nvSpPr>
          <p:spPr>
            <a:xfrm>
              <a:off x="3066983" y="909347"/>
              <a:ext cx="3389041" cy="2636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650" dirty="0"/>
                <a:t>Die Teilnahmegebühr für die WESTFÄLISCHEN DACHTAGE 2025 beträgt für die Mitglieder</a:t>
              </a:r>
            </a:p>
            <a:p>
              <a:r>
                <a:rPr lang="de-DE" sz="650" dirty="0"/>
                <a:t>des Innungsverbandes des Dachdeckerhandwerks Westfalen,</a:t>
              </a:r>
            </a:p>
            <a:p>
              <a:r>
                <a:rPr lang="de-DE" sz="650" dirty="0"/>
                <a:t>des Bildungszentrums des westfälischen Dachdeckerhandwerks e.V.,</a:t>
              </a:r>
            </a:p>
            <a:p>
              <a:r>
                <a:rPr lang="de-DE" sz="650" dirty="0"/>
                <a:t>des Berufsförderungswerk des westfälischen Dachdeckerhandwerks e.V. und</a:t>
              </a:r>
            </a:p>
            <a:p>
              <a:r>
                <a:rPr lang="de-DE" sz="650" dirty="0"/>
                <a:t>der Vereinigung der ehemaligen Schüler der Dachdecker-Fachschule Eslohe e.V.</a:t>
              </a:r>
            </a:p>
            <a:p>
              <a:endParaRPr lang="de-DE" sz="650" dirty="0"/>
            </a:p>
            <a:p>
              <a:r>
                <a:rPr lang="de-DE" sz="650" dirty="0"/>
                <a:t>Gesamtveranstaltung 2 Tage  183,00 €	Einzeltagespreis 123,00 € </a:t>
              </a:r>
            </a:p>
            <a:p>
              <a:r>
                <a:rPr lang="de-DE" sz="650" dirty="0"/>
                <a:t>ab 3 Anmeldungen	    166,50 €	Einzeltagespreis 112,50 € </a:t>
              </a:r>
            </a:p>
            <a:p>
              <a:r>
                <a:rPr lang="de-DE" sz="650" dirty="0"/>
                <a:t>ab 5 Anmeldungen	    158,25 €	Einzeltagespreis 107,25 € </a:t>
              </a:r>
            </a:p>
            <a:p>
              <a:r>
                <a:rPr lang="de-DE" sz="650" dirty="0"/>
                <a:t>		</a:t>
              </a:r>
            </a:p>
            <a:p>
              <a:r>
                <a:rPr lang="de-DE" sz="650" dirty="0"/>
                <a:t>Für Nichtmitglieder	    199,00 €	Einzeltagespreis 139,00 € </a:t>
              </a:r>
            </a:p>
            <a:p>
              <a:r>
                <a:rPr lang="de-DE" sz="650" dirty="0"/>
                <a:t>ab 3 Anmeldungen	    182,00 €	Einzeltagespreis 128,00 € </a:t>
              </a:r>
            </a:p>
            <a:p>
              <a:r>
                <a:rPr lang="de-DE" sz="650" dirty="0"/>
                <a:t>ab 5 Anmeldungen	    173,00 €	Einzeltagespreis 122,00 € </a:t>
              </a:r>
            </a:p>
            <a:p>
              <a:endParaRPr lang="de-DE" sz="650" dirty="0"/>
            </a:p>
            <a:p>
              <a:r>
                <a:rPr lang="de-DE" sz="650" b="1" dirty="0"/>
                <a:t>Alle Preise verstehen sich zuzüglich 19 % gesetzlicher Mehrwertsteuer.</a:t>
              </a:r>
            </a:p>
            <a:p>
              <a:endParaRPr lang="de-DE" sz="650" dirty="0"/>
            </a:p>
            <a:p>
              <a:r>
                <a:rPr lang="de-DE" sz="650" b="1" dirty="0"/>
                <a:t>Bitte beachten Sie den neuen Veranstaltungsort!  Wie auch im letzten Jahr ist der </a:t>
              </a:r>
            </a:p>
            <a:p>
              <a:r>
                <a:rPr lang="de-DE" sz="650" b="1" dirty="0"/>
                <a:t>Veranstaltungsort die Schützenhalle Reiste, Marktweg 1, 59889 Eslohe.</a:t>
              </a:r>
            </a:p>
            <a:p>
              <a:r>
                <a:rPr lang="de-DE" sz="650" dirty="0"/>
                <a:t>Die Teilnahmegebühr beinhaltet die Verpflegung an den Veranstaltungstagen </a:t>
              </a:r>
            </a:p>
            <a:p>
              <a:r>
                <a:rPr lang="de-DE" sz="650" dirty="0"/>
                <a:t>(2 Mittagessen, Brötchen, Kuchen, Kaffee und Tagungsgetränke). Bei Teilnahme am geselligen                                                                                                Begrüßungsabend im </a:t>
              </a:r>
              <a:r>
                <a:rPr lang="de-DE" sz="650" dirty="0" err="1"/>
                <a:t>Esloher</a:t>
              </a:r>
              <a:r>
                <a:rPr lang="de-DE" sz="650" dirty="0"/>
                <a:t> Brauhaus - Domschänke wird für Speisen und Getränke ein Eintritt in Höhe von 79,00 € (zzgl. MwSt.) für Mitglieder und 99,00 €  (zzgl. MwSt.) für Nichtmitglieder erhoben.</a:t>
              </a:r>
            </a:p>
            <a:p>
              <a:r>
                <a:rPr lang="de-DE" sz="650" dirty="0"/>
                <a:t>Anmeldungen an:</a:t>
              </a:r>
            </a:p>
            <a:p>
              <a:r>
                <a:rPr lang="de-DE" sz="650" dirty="0"/>
                <a:t>GFW-Dach mbH</a:t>
              </a:r>
            </a:p>
            <a:p>
              <a:r>
                <a:rPr lang="de-DE" sz="650" dirty="0" err="1"/>
                <a:t>Böttenbergstraße</a:t>
              </a:r>
              <a:r>
                <a:rPr lang="de-DE" sz="650" dirty="0"/>
                <a:t> 20</a:t>
              </a:r>
            </a:p>
            <a:p>
              <a:r>
                <a:rPr lang="de-DE" sz="650" dirty="0"/>
                <a:t>59889 Eslohe</a:t>
              </a:r>
            </a:p>
            <a:p>
              <a:endParaRPr lang="de-DE" sz="650" dirty="0"/>
            </a:p>
            <a:p>
              <a:r>
                <a:rPr lang="de-DE" sz="650" dirty="0"/>
                <a:t>Online: info@dachdeckerschule.de oder Fax: 02973 / 979044 </a:t>
              </a:r>
            </a:p>
          </p:txBody>
        </p: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976CD05A-7F03-45B2-99D8-D79E3ACC7B06}"/>
                </a:ext>
              </a:extLst>
            </p:cNvPr>
            <p:cNvGrpSpPr/>
            <p:nvPr/>
          </p:nvGrpSpPr>
          <p:grpSpPr>
            <a:xfrm>
              <a:off x="4567923" y="4093983"/>
              <a:ext cx="671101" cy="560882"/>
              <a:chOff x="1694083" y="1481135"/>
              <a:chExt cx="3468467" cy="3000377"/>
            </a:xfrm>
          </p:grpSpPr>
          <p:sp>
            <p:nvSpPr>
              <p:cNvPr id="29" name="Gleichschenkliges Dreieck 28">
                <a:extLst>
                  <a:ext uri="{FF2B5EF4-FFF2-40B4-BE49-F238E27FC236}">
                    <a16:creationId xmlns:a16="http://schemas.microsoft.com/office/drawing/2014/main" id="{27FC1F8D-DE4A-4238-9200-BD878B3EDC43}"/>
                  </a:ext>
                </a:extLst>
              </p:cNvPr>
              <p:cNvSpPr/>
              <p:nvPr/>
            </p:nvSpPr>
            <p:spPr>
              <a:xfrm>
                <a:off x="1971675" y="1743080"/>
                <a:ext cx="2895600" cy="2447920"/>
              </a:xfrm>
              <a:prstGeom prst="triangle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A89D5214-1B34-4C79-AB5E-CECE053BE502}"/>
                  </a:ext>
                </a:extLst>
              </p:cNvPr>
              <p:cNvSpPr/>
              <p:nvPr/>
            </p:nvSpPr>
            <p:spPr>
              <a:xfrm>
                <a:off x="1704976" y="1485900"/>
                <a:ext cx="2428876" cy="142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328FBA42-31C6-42C6-8F77-4DF397182E48}"/>
                  </a:ext>
                </a:extLst>
              </p:cNvPr>
              <p:cNvSpPr/>
              <p:nvPr/>
            </p:nvSpPr>
            <p:spPr>
              <a:xfrm>
                <a:off x="1704976" y="4338637"/>
                <a:ext cx="3457574" cy="142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9E53F7E0-5F34-4CA8-AAD2-2ECC8A697110}"/>
                  </a:ext>
                </a:extLst>
              </p:cNvPr>
              <p:cNvSpPr/>
              <p:nvPr/>
            </p:nvSpPr>
            <p:spPr>
              <a:xfrm rot="16200000">
                <a:off x="708929" y="2471053"/>
                <a:ext cx="2114551" cy="1442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20BD6023-8110-4595-B986-8864F82C13B9}"/>
                  </a:ext>
                </a:extLst>
              </p:cNvPr>
              <p:cNvSpPr/>
              <p:nvPr/>
            </p:nvSpPr>
            <p:spPr>
              <a:xfrm rot="16200000">
                <a:off x="3609291" y="2923490"/>
                <a:ext cx="2990852" cy="1156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2D8F488E-5076-44C4-9895-37B36F9CDD15}"/>
                  </a:ext>
                </a:extLst>
              </p:cNvPr>
              <p:cNvSpPr/>
              <p:nvPr/>
            </p:nvSpPr>
            <p:spPr>
              <a:xfrm>
                <a:off x="4311761" y="1481135"/>
                <a:ext cx="850789" cy="147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1196DEB8-2900-454A-86D3-6B5430E6E3EA}"/>
                  </a:ext>
                </a:extLst>
              </p:cNvPr>
              <p:cNvSpPr/>
              <p:nvPr/>
            </p:nvSpPr>
            <p:spPr>
              <a:xfrm rot="5400000">
                <a:off x="1430244" y="3965758"/>
                <a:ext cx="693705" cy="1442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D72EEEB-53A3-4EDC-BAE7-434CFD39979E}"/>
                </a:ext>
              </a:extLst>
            </p:cNvPr>
            <p:cNvGrpSpPr/>
            <p:nvPr/>
          </p:nvGrpSpPr>
          <p:grpSpPr>
            <a:xfrm>
              <a:off x="9647458" y="5641675"/>
              <a:ext cx="879703" cy="778334"/>
              <a:chOff x="1694083" y="1481135"/>
              <a:chExt cx="3468467" cy="3000377"/>
            </a:xfrm>
          </p:grpSpPr>
          <p:sp>
            <p:nvSpPr>
              <p:cNvPr id="37" name="Gleichschenkliges Dreieck 36">
                <a:extLst>
                  <a:ext uri="{FF2B5EF4-FFF2-40B4-BE49-F238E27FC236}">
                    <a16:creationId xmlns:a16="http://schemas.microsoft.com/office/drawing/2014/main" id="{D82B3D2D-002F-47C8-984E-495E44F28748}"/>
                  </a:ext>
                </a:extLst>
              </p:cNvPr>
              <p:cNvSpPr/>
              <p:nvPr/>
            </p:nvSpPr>
            <p:spPr>
              <a:xfrm>
                <a:off x="1971676" y="1743076"/>
                <a:ext cx="2895600" cy="2447924"/>
              </a:xfrm>
              <a:prstGeom prst="triangle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688ADCEC-3041-4BB7-8624-6A4EC79B96FE}"/>
                  </a:ext>
                </a:extLst>
              </p:cNvPr>
              <p:cNvSpPr/>
              <p:nvPr/>
            </p:nvSpPr>
            <p:spPr>
              <a:xfrm>
                <a:off x="1704976" y="1485900"/>
                <a:ext cx="2428876" cy="142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3AA119AB-9E1B-482E-98F6-AAE2A6202B4B}"/>
                  </a:ext>
                </a:extLst>
              </p:cNvPr>
              <p:cNvSpPr/>
              <p:nvPr/>
            </p:nvSpPr>
            <p:spPr>
              <a:xfrm>
                <a:off x="1704976" y="4338637"/>
                <a:ext cx="3457574" cy="142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A8D6B816-382F-433C-94EB-3085F2B1F22E}"/>
                  </a:ext>
                </a:extLst>
              </p:cNvPr>
              <p:cNvSpPr/>
              <p:nvPr/>
            </p:nvSpPr>
            <p:spPr>
              <a:xfrm rot="16200000">
                <a:off x="708929" y="2471053"/>
                <a:ext cx="2114551" cy="1442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E7E542ED-9E76-4062-8856-611D75B798B7}"/>
                  </a:ext>
                </a:extLst>
              </p:cNvPr>
              <p:cNvSpPr/>
              <p:nvPr/>
            </p:nvSpPr>
            <p:spPr>
              <a:xfrm rot="16200000">
                <a:off x="3609291" y="2923490"/>
                <a:ext cx="2990852" cy="1156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299AA22B-4A2E-4103-8A2F-893B534BBA00}"/>
                  </a:ext>
                </a:extLst>
              </p:cNvPr>
              <p:cNvSpPr/>
              <p:nvPr/>
            </p:nvSpPr>
            <p:spPr>
              <a:xfrm>
                <a:off x="4311761" y="1481135"/>
                <a:ext cx="850789" cy="147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75428F21-2939-4305-B0AD-CAB941D84F14}"/>
                  </a:ext>
                </a:extLst>
              </p:cNvPr>
              <p:cNvSpPr/>
              <p:nvPr/>
            </p:nvSpPr>
            <p:spPr>
              <a:xfrm rot="5400000">
                <a:off x="1430244" y="3965758"/>
                <a:ext cx="693705" cy="1442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6" name="Grafik 5" descr="Ein Bild, das Fenster, Gebäude, Fassade, draußen enthält.&#10;&#10;KI-generierte Inhalte können fehlerhaft sein.">
            <a:extLst>
              <a:ext uri="{FF2B5EF4-FFF2-40B4-BE49-F238E27FC236}">
                <a16:creationId xmlns:a16="http://schemas.microsoft.com/office/drawing/2014/main" id="{1A948412-2326-F432-9A86-0A7EA8C77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20" y="313866"/>
            <a:ext cx="4277247" cy="29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53AFA-D983-70EF-1C63-60B7F7F1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7" y="164123"/>
            <a:ext cx="4618459" cy="581601"/>
          </a:xfrm>
        </p:spPr>
        <p:txBody>
          <a:bodyPr>
            <a:normAutofit fontScale="90000"/>
          </a:bodyPr>
          <a:lstStyle/>
          <a:p>
            <a:r>
              <a:rPr lang="de-DE" sz="1600" b="1" dirty="0">
                <a:latin typeface="+mn-lt"/>
              </a:rPr>
              <a:t>Westfälische </a:t>
            </a:r>
            <a:r>
              <a:rPr lang="de-DE" sz="1600" b="1" dirty="0" err="1">
                <a:latin typeface="+mn-lt"/>
              </a:rPr>
              <a:t>Dachtage</a:t>
            </a:r>
            <a:r>
              <a:rPr lang="de-DE" sz="1600" b="1" dirty="0">
                <a:latin typeface="+mn-lt"/>
              </a:rPr>
              <a:t> 5./6. März 2026</a:t>
            </a:r>
            <a:br>
              <a:rPr lang="de-DE" sz="1600" b="1" dirty="0">
                <a:latin typeface="+mn-lt"/>
              </a:rPr>
            </a:br>
            <a:br>
              <a:rPr lang="de-DE" sz="1600" b="1" dirty="0">
                <a:latin typeface="+mn-lt"/>
              </a:rPr>
            </a:br>
            <a:r>
              <a:rPr lang="de-DE" sz="1200" b="1" dirty="0">
                <a:latin typeface="+mn-lt"/>
              </a:rPr>
              <a:t>Veranstaltungsort: </a:t>
            </a:r>
            <a:r>
              <a:rPr lang="de-DE" sz="1200" b="1" u="sng" dirty="0">
                <a:latin typeface="+mn-lt"/>
              </a:rPr>
              <a:t>Schützenhalle Eslohe/ Reiste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4B47DE-2238-9BAF-C775-06F5DCA7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265722" y="845574"/>
            <a:ext cx="6537403" cy="66466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200" b="1" dirty="0"/>
          </a:p>
          <a:p>
            <a:pPr marL="0" indent="0">
              <a:buNone/>
            </a:pPr>
            <a:r>
              <a:rPr lang="de-DE" sz="1200" b="1" dirty="0"/>
              <a:t>Donnerstag, 05.03.2026</a:t>
            </a:r>
          </a:p>
          <a:p>
            <a:pPr marL="0" indent="0">
              <a:buNone/>
            </a:pPr>
            <a:r>
              <a:rPr lang="de-DE" sz="1000" dirty="0"/>
              <a:t>9.00 Uhr             	          Kaffee und Brötchen für die eintreffenden Teilnehmer</a:t>
            </a:r>
          </a:p>
          <a:p>
            <a:pPr marL="0" indent="0">
              <a:buNone/>
            </a:pPr>
            <a:r>
              <a:rPr lang="de-DE" sz="1000" dirty="0"/>
              <a:t>9.30 Uhr           	          Begrüßung und Eröffnung der Westfälischen </a:t>
            </a:r>
            <a:r>
              <a:rPr lang="de-DE" sz="1000" dirty="0" err="1"/>
              <a:t>Dachtage</a:t>
            </a:r>
            <a:r>
              <a:rPr lang="de-DE" sz="1000" dirty="0"/>
              <a:t> 2025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Landesinnungsmeister Herr Karl-Heinz Ester (1. Vorsitzender), Hagen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Herr Philipp Conze (CDU</a:t>
            </a:r>
            <a:r>
              <a:rPr lang="de-DE" sz="1000"/>
              <a:t>), Stellvertretender Bürgermeister </a:t>
            </a:r>
            <a:r>
              <a:rPr lang="de-DE" sz="1000" dirty="0"/>
              <a:t>der Gemeinde Eslohe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Ehrungen </a:t>
            </a:r>
          </a:p>
          <a:p>
            <a:pPr marL="0" indent="0">
              <a:buNone/>
            </a:pPr>
            <a:r>
              <a:rPr lang="de-DE" sz="1000" dirty="0"/>
              <a:t>10.10 – 11.00 Uhr          Gebäudegrün: Ist es wichtig ? oder lassen wir alles so weiter laufen?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Dachbegrünung- das Potenzial ungenutzter Dachflächen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Referent: Frau Ina Krüger, Referentin für Projektarbeit, </a:t>
            </a:r>
            <a:r>
              <a:rPr lang="de-DE" sz="1000" dirty="0" err="1"/>
              <a:t>BuGG</a:t>
            </a:r>
            <a:r>
              <a:rPr lang="de-DE" sz="1000" dirty="0"/>
              <a:t> Berlin</a:t>
            </a:r>
          </a:p>
          <a:p>
            <a:pPr marL="0" indent="0">
              <a:buNone/>
            </a:pPr>
            <a:r>
              <a:rPr lang="de-DE" sz="1000" dirty="0"/>
              <a:t>11.00 – 11.20 Uhr          Wie ChatGPT, jedoch für Ihre BWA/</a:t>
            </a:r>
            <a:r>
              <a:rPr lang="de-DE" sz="1000" dirty="0" err="1"/>
              <a:t>SuSA</a:t>
            </a:r>
            <a:r>
              <a:rPr lang="de-DE" sz="1000" dirty="0"/>
              <a:t>. 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Volle Kontrolle über Profit und Cash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Referent: Marcus </a:t>
            </a:r>
            <a:r>
              <a:rPr lang="de-DE" sz="1000" dirty="0" err="1"/>
              <a:t>Linnepe</a:t>
            </a:r>
            <a:r>
              <a:rPr lang="de-DE" sz="1000" dirty="0"/>
              <a:t>, CANEI AG, Dortmund</a:t>
            </a:r>
          </a:p>
          <a:p>
            <a:pPr marL="0" indent="0">
              <a:buNone/>
            </a:pPr>
            <a:r>
              <a:rPr lang="de-DE" sz="1000" dirty="0"/>
              <a:t>11.20 – 11.35 Uhr          Kaffeepause</a:t>
            </a:r>
          </a:p>
          <a:p>
            <a:pPr marL="0" indent="0">
              <a:buNone/>
            </a:pPr>
            <a:r>
              <a:rPr lang="de-DE" sz="1000" dirty="0"/>
              <a:t>11.35 – 12.35 Uhr          Die neue Flachdachrichtlinie im Duell mit der DIN 18531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Unterschiede, Überschneidungen, Auswirkungen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Referent: Jan Redecker, Geschäftsführer Technik, ZVDH Köln</a:t>
            </a:r>
          </a:p>
          <a:p>
            <a:pPr marL="0" indent="0">
              <a:buNone/>
            </a:pPr>
            <a:r>
              <a:rPr lang="de-DE" sz="1000" dirty="0"/>
              <a:t>12.35 – 13.35 Uhr          Mittagspause</a:t>
            </a:r>
          </a:p>
          <a:p>
            <a:pPr marL="0" indent="0">
              <a:buNone/>
            </a:pPr>
            <a:r>
              <a:rPr lang="de-DE" sz="1000" dirty="0"/>
              <a:t>13.35 – 14.30 Uhr          Vorgehängt, aber nicht abgehängt- die Fassade mit Durchzug !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Städte sollen grüner werden. Geschäft für den Dachdecker ?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Referent: Christoph Krämer Strategischer Vertrieb VHF/ CROSSFIX/ EJOT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                                        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 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9" name="Inhaltsplatzhalter 8" descr="Ein Bild, das Fenster, Gebäude, Fassade, draußen enthält.&#10;&#10;KI-generierte Inhalte können fehlerhaft sein.">
            <a:extLst>
              <a:ext uri="{FF2B5EF4-FFF2-40B4-BE49-F238E27FC236}">
                <a16:creationId xmlns:a16="http://schemas.microsoft.com/office/drawing/2014/main" id="{7CAE0893-0CE4-3423-CC4B-B0D2B902BE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65006"/>
            <a:ext cx="5525474" cy="4119048"/>
          </a:xfrm>
        </p:spPr>
      </p:pic>
    </p:spTree>
    <p:extLst>
      <p:ext uri="{BB962C8B-B14F-4D97-AF65-F5344CB8AC3E}">
        <p14:creationId xmlns:p14="http://schemas.microsoft.com/office/powerpoint/2010/main" val="281529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8AAD-83B1-1ADA-65B5-EAE2146D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7" y="119148"/>
            <a:ext cx="4309842" cy="875151"/>
          </a:xfrm>
        </p:spPr>
        <p:txBody>
          <a:bodyPr>
            <a:normAutofit/>
          </a:bodyPr>
          <a:lstStyle/>
          <a:p>
            <a:r>
              <a:rPr lang="de-DE" sz="1400" b="1" dirty="0">
                <a:latin typeface="+mn-lt"/>
              </a:rPr>
              <a:t>Westfälische </a:t>
            </a:r>
            <a:r>
              <a:rPr lang="de-DE" sz="1400" b="1" dirty="0" err="1">
                <a:latin typeface="+mn-lt"/>
              </a:rPr>
              <a:t>Dachtage</a:t>
            </a:r>
            <a:r>
              <a:rPr lang="de-DE" sz="1400" b="1" dirty="0">
                <a:latin typeface="+mn-lt"/>
              </a:rPr>
              <a:t> 5./6. März 2026</a:t>
            </a:r>
            <a:br>
              <a:rPr lang="de-DE" sz="1400" b="1" dirty="0">
                <a:latin typeface="+mn-lt"/>
              </a:rPr>
            </a:br>
            <a:br>
              <a:rPr lang="de-DE" sz="1400" b="1" dirty="0">
                <a:latin typeface="+mn-lt"/>
              </a:rPr>
            </a:br>
            <a:r>
              <a:rPr lang="de-DE" sz="1100" b="1" dirty="0">
                <a:latin typeface="+mn-lt"/>
              </a:rPr>
              <a:t>Veranstaltungsort Schützenhalle Eslohe/ Reiste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D06189-3FD7-924D-3DA5-18108E0FE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645" y="861133"/>
            <a:ext cx="7134367" cy="57264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/>
              <a:t>14.30 – 15.10 Uhr              Dachsanierung zu 20% gefördert. Einfach und simpel erklärt.  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    Referent: Matthias Mester, Energieberater, </a:t>
            </a:r>
            <a:r>
              <a:rPr lang="de-DE" sz="1000"/>
              <a:t>Sauerland Energiekonzepte, </a:t>
            </a:r>
            <a:r>
              <a:rPr lang="de-DE" sz="1000" dirty="0"/>
              <a:t>Eslohe</a:t>
            </a:r>
          </a:p>
          <a:p>
            <a:pPr marL="0" indent="0">
              <a:buNone/>
            </a:pPr>
            <a:r>
              <a:rPr lang="de-DE" sz="1000" dirty="0"/>
              <a:t>15.10  - 15.35 Uhr              Kaffeepause</a:t>
            </a:r>
          </a:p>
          <a:p>
            <a:pPr marL="0" indent="0">
              <a:buNone/>
            </a:pPr>
            <a:r>
              <a:rPr lang="de-DE" sz="1000" dirty="0"/>
              <a:t>15.35 – 16.30 Uhr              Wenn die Wand in den Garten zieht ! Fassaden im neuen grün.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    Referent: Clemens Belke Dipl.- Ing./ </a:t>
            </a:r>
            <a:r>
              <a:rPr lang="de-DE" sz="1000" dirty="0" err="1"/>
              <a:t>grün.raum.planung</a:t>
            </a:r>
            <a:r>
              <a:rPr lang="de-DE" sz="1000" dirty="0"/>
              <a:t>, Lennestadt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000" dirty="0"/>
              <a:t>ab 19.00 Uhr                       Begrüßung im „Schafstall“, Domschänke Eslohe (nur mit Voranmeldung)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200" b="1" dirty="0"/>
              <a:t>Freitag, 06.03.2026</a:t>
            </a:r>
          </a:p>
          <a:p>
            <a:pPr marL="0" indent="0">
              <a:buNone/>
            </a:pPr>
            <a:endParaRPr lang="de-DE" sz="1200" b="1" dirty="0"/>
          </a:p>
          <a:p>
            <a:pPr marL="0" indent="0">
              <a:buNone/>
            </a:pPr>
            <a:r>
              <a:rPr lang="de-DE" sz="1000" dirty="0"/>
              <a:t>09.00 – 09.45 Uhr               Welche Chancen bringt die neue DGVU-I 201-056 für das Dachdeckerhandwerk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     Referent: Martin Binder Geschäftsführer, CEO/ Dipl.- Ing. (FH) LUX-Top</a:t>
            </a:r>
          </a:p>
          <a:p>
            <a:pPr marL="0" indent="0">
              <a:buNone/>
            </a:pPr>
            <a:r>
              <a:rPr lang="de-DE" sz="1000" dirty="0"/>
              <a:t>09.45 – 10.30 Uhr               „Zeit ist Geld“, Schnelle strukturierte und vollständige Dokumentation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      auf der Baustelle. Ein innovatives Beispiel unter vielen Anbietern.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      Referent: Carsten Strobel, Dachdecker- und Klempnermeister</a:t>
            </a:r>
          </a:p>
          <a:p>
            <a:pPr marL="0" indent="0">
              <a:buNone/>
            </a:pPr>
            <a:r>
              <a:rPr lang="de-DE" sz="1000" dirty="0"/>
              <a:t>10.30 – 11.00 Uhr                Kaffeepause </a:t>
            </a:r>
          </a:p>
          <a:p>
            <a:pPr marL="0" indent="0">
              <a:buNone/>
            </a:pPr>
            <a:r>
              <a:rPr lang="de-DE" sz="1000" dirty="0"/>
              <a:t>                                              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000" dirty="0"/>
              <a:t>                                              </a:t>
            </a:r>
          </a:p>
          <a:p>
            <a:pPr marL="0" indent="0">
              <a:buNone/>
            </a:pPr>
            <a:r>
              <a:rPr lang="de-DE" sz="1000" dirty="0"/>
              <a:t>            </a:t>
            </a:r>
          </a:p>
        </p:txBody>
      </p:sp>
      <p:pic>
        <p:nvPicPr>
          <p:cNvPr id="9" name="Inhaltsplatzhalter 8" descr="Ein Bild, das Fenster, Gebäude, Fassade, draußen enthält.&#10;&#10;KI-generierte Inhalte können fehlerhaft sein.">
            <a:extLst>
              <a:ext uri="{FF2B5EF4-FFF2-40B4-BE49-F238E27FC236}">
                <a16:creationId xmlns:a16="http://schemas.microsoft.com/office/drawing/2014/main" id="{EE1AE590-D809-847B-E447-BDCBA6CEE0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8" y="1415845"/>
            <a:ext cx="5574387" cy="4203720"/>
          </a:xfrm>
        </p:spPr>
      </p:pic>
    </p:spTree>
    <p:extLst>
      <p:ext uri="{BB962C8B-B14F-4D97-AF65-F5344CB8AC3E}">
        <p14:creationId xmlns:p14="http://schemas.microsoft.com/office/powerpoint/2010/main" val="331737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E2E2A-AA8C-2EF3-473A-0F8A0F07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0"/>
            <a:ext cx="11149614" cy="1129506"/>
          </a:xfrm>
        </p:spPr>
        <p:txBody>
          <a:bodyPr>
            <a:normAutofit/>
          </a:bodyPr>
          <a:lstStyle/>
          <a:p>
            <a:r>
              <a:rPr lang="de-DE" sz="1400" b="1" dirty="0"/>
              <a:t>Westfälische </a:t>
            </a:r>
            <a:r>
              <a:rPr lang="de-DE" sz="1400" b="1" dirty="0" err="1"/>
              <a:t>Dachtage</a:t>
            </a:r>
            <a:r>
              <a:rPr lang="de-DE" sz="1400" b="1" dirty="0"/>
              <a:t> 5./6. März 2026</a:t>
            </a:r>
            <a:br>
              <a:rPr lang="de-DE" sz="1400" b="1" dirty="0"/>
            </a:br>
            <a:br>
              <a:rPr lang="de-DE" sz="1400" b="1" dirty="0"/>
            </a:br>
            <a:r>
              <a:rPr lang="de-DE" sz="1200" b="1" dirty="0"/>
              <a:t>Veranstaltungsort: Schützenhalle Eslohe/ Reiste</a:t>
            </a:r>
            <a:endParaRPr lang="de-DE" sz="1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E04B1B-68EB-106E-3715-FA4926885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302" y="1307690"/>
            <a:ext cx="5734498" cy="486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" dirty="0"/>
              <a:t> </a:t>
            </a:r>
          </a:p>
          <a:p>
            <a:pPr marL="0" indent="0">
              <a:buNone/>
            </a:pPr>
            <a:r>
              <a:rPr lang="de-DE" sz="1000" dirty="0"/>
              <a:t>11.00 - 11.50 Uhr       Herausforderungen sowie Lösungen für nachhaltige Flachdächer</a:t>
            </a:r>
          </a:p>
          <a:p>
            <a:pPr marL="0" indent="0">
              <a:buNone/>
            </a:pPr>
            <a:r>
              <a:rPr lang="de-DE" sz="1000" dirty="0"/>
              <a:t>                                      der Zukunft. Kampf den Anglizismus in der Bauindustrie</a:t>
            </a:r>
          </a:p>
          <a:p>
            <a:pPr marL="0" indent="0">
              <a:buNone/>
            </a:pPr>
            <a:r>
              <a:rPr lang="de-DE" sz="1000" dirty="0"/>
              <a:t>                                      Referent: Christian Deckert, Leitung Produktmanagement, </a:t>
            </a:r>
            <a:r>
              <a:rPr lang="de-DE" sz="1000" dirty="0" err="1"/>
              <a:t>alwitra,Trier</a:t>
            </a:r>
            <a:endParaRPr lang="de-DE" sz="1000" dirty="0"/>
          </a:p>
          <a:p>
            <a:pPr marL="0" indent="0">
              <a:buNone/>
            </a:pPr>
            <a:r>
              <a:rPr lang="de-DE" sz="1000" dirty="0"/>
              <a:t>11.50 – 12.35 Uhr      Das Dach individuell energetisch sanieren. </a:t>
            </a:r>
            <a:r>
              <a:rPr lang="de-DE" sz="1000"/>
              <a:t>Empfohlene </a:t>
            </a:r>
            <a:r>
              <a:rPr lang="de-DE" sz="1000" dirty="0"/>
              <a:t>Sanierungs-</a:t>
            </a:r>
          </a:p>
          <a:p>
            <a:pPr marL="0" indent="0">
              <a:buNone/>
            </a:pPr>
            <a:r>
              <a:rPr lang="de-DE" sz="1000" dirty="0"/>
              <a:t>                                      und Lösungsansätze stehen im Fokus</a:t>
            </a:r>
          </a:p>
          <a:p>
            <a:pPr marL="0" indent="0">
              <a:buNone/>
            </a:pPr>
            <a:r>
              <a:rPr lang="de-DE" sz="1000" dirty="0"/>
              <a:t>                                     Referent: Michael Wolf, DDM, DÖRKEN </a:t>
            </a:r>
            <a:r>
              <a:rPr lang="de-DE" sz="1000" dirty="0" err="1"/>
              <a:t>Membrans</a:t>
            </a:r>
            <a:endParaRPr lang="de-DE" sz="1000" dirty="0"/>
          </a:p>
          <a:p>
            <a:pPr marL="0" indent="0">
              <a:buNone/>
            </a:pPr>
            <a:r>
              <a:rPr lang="de-DE" sz="1000" dirty="0"/>
              <a:t>12.35 – 13.30 Uhr     Fassade für moderne Lösungen mit neuen Ansätzen der Gestaltung.</a:t>
            </a:r>
          </a:p>
          <a:p>
            <a:pPr marL="0" indent="0">
              <a:buNone/>
            </a:pPr>
            <a:r>
              <a:rPr lang="de-DE" sz="1000" dirty="0"/>
              <a:t>                                      Referent: Marcus </a:t>
            </a:r>
            <a:r>
              <a:rPr lang="de-DE" sz="1000" dirty="0" err="1"/>
              <a:t>Karzik</a:t>
            </a:r>
            <a:r>
              <a:rPr lang="de-DE" sz="1000" dirty="0"/>
              <a:t>, Dipl.-Ing (FH), Architekt, Rheinzink, Datteln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000" dirty="0"/>
              <a:t>                                    Abschließend Mittagimbiss</a:t>
            </a:r>
          </a:p>
          <a:p>
            <a:pPr marL="0" indent="0">
              <a:buNone/>
            </a:pPr>
            <a:r>
              <a:rPr lang="de-DE" sz="1000" dirty="0"/>
              <a:t>                                    Ende der Veranstaltung</a:t>
            </a:r>
          </a:p>
          <a:p>
            <a:pPr marL="0" indent="0">
              <a:buNone/>
            </a:pPr>
            <a:r>
              <a:rPr lang="de-DE" sz="1000" dirty="0"/>
              <a:t>                                    Änderungen Vorbehalten</a:t>
            </a:r>
          </a:p>
        </p:txBody>
      </p:sp>
      <p:pic>
        <p:nvPicPr>
          <p:cNvPr id="6" name="Inhaltsplatzhalter 5" descr="Ein Bild, das Fenster, Gebäude, Fassade, draußen enthält.&#10;&#10;KI-generierte Inhalte können fehlerhaft sein.">
            <a:extLst>
              <a:ext uri="{FF2B5EF4-FFF2-40B4-BE49-F238E27FC236}">
                <a16:creationId xmlns:a16="http://schemas.microsoft.com/office/drawing/2014/main" id="{AB4DD46E-99B2-9BE4-134C-38060D438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6" y="1563329"/>
            <a:ext cx="5646008" cy="4165165"/>
          </a:xfrm>
        </p:spPr>
      </p:pic>
    </p:spTree>
    <p:extLst>
      <p:ext uri="{BB962C8B-B14F-4D97-AF65-F5344CB8AC3E}">
        <p14:creationId xmlns:p14="http://schemas.microsoft.com/office/powerpoint/2010/main" val="301194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F04CD608624449DF38BA196FF397B" ma:contentTypeVersion="6" ma:contentTypeDescription="Create a new document." ma:contentTypeScope="" ma:versionID="f3a346451d479ca3366c62cccc7817a3">
  <xsd:schema xmlns:xsd="http://www.w3.org/2001/XMLSchema" xmlns:xs="http://www.w3.org/2001/XMLSchema" xmlns:p="http://schemas.microsoft.com/office/2006/metadata/properties" xmlns:ns3="81fd33ce-ef4e-4d3d-b11c-66d52626de08" xmlns:ns4="5b6b3b9c-2163-404a-a40b-eef407c20d48" targetNamespace="http://schemas.microsoft.com/office/2006/metadata/properties" ma:root="true" ma:fieldsID="6ddd03e2581d18f8437d3f1ef157bf33" ns3:_="" ns4:_="">
    <xsd:import namespace="81fd33ce-ef4e-4d3d-b11c-66d52626de08"/>
    <xsd:import namespace="5b6b3b9c-2163-404a-a40b-eef407c20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d33ce-ef4e-4d3d-b11c-66d52626d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b3b9c-2163-404a-a40b-eef407c20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4E6E21-ACEC-4EB5-8BAD-B849DC133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d33ce-ef4e-4d3d-b11c-66d52626de08"/>
    <ds:schemaRef ds:uri="5b6b3b9c-2163-404a-a40b-eef407c20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B17447-AA2C-476F-A286-8F6B9B77A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A1F21-EB37-4DA3-9752-10BDF39A5633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5b6b3b9c-2163-404a-a40b-eef407c20d48"/>
    <ds:schemaRef ds:uri="http://www.w3.org/XML/1998/namespace"/>
    <ds:schemaRef ds:uri="http://purl.org/dc/elements/1.1/"/>
    <ds:schemaRef ds:uri="81fd33ce-ef4e-4d3d-b11c-66d52626de0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Breitbild</PresentationFormat>
  <Paragraphs>129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Westfälische Dachtage 5./6. März 2026  Veranstaltungsort: Schützenhalle Eslohe/ Reiste</vt:lpstr>
      <vt:lpstr>Westfälische Dachtage 5./6. März 2026  Veranstaltungsort Schützenhalle Eslohe/ Reiste</vt:lpstr>
      <vt:lpstr>Westfälische Dachtage 5./6. März 2026  Veranstaltungsort: Schützenhalle Eslohe/ Reiste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Gerbens</dc:creator>
  <cp:lastModifiedBy>Christian Stobbe</cp:lastModifiedBy>
  <cp:revision>66</cp:revision>
  <cp:lastPrinted>2025-11-20T13:30:48Z</cp:lastPrinted>
  <dcterms:created xsi:type="dcterms:W3CDTF">2019-12-18T14:12:44Z</dcterms:created>
  <dcterms:modified xsi:type="dcterms:W3CDTF">2025-12-10T09:18:17Z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0x010100D0AF04CD608624449DF38BA196FF397B</vt:lpwstr>
  </property>
</Properties>
</file>